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6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CC781-FDF9-49FD-A910-2D62D3E3FAC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E7B33D0-F969-41A1-8757-934A6763AD0F}">
      <dgm:prSet/>
      <dgm:spPr/>
      <dgm:t>
        <a:bodyPr/>
        <a:lstStyle/>
        <a:p>
          <a:r>
            <a:rPr lang="ru-RU"/>
            <a:t>Разведение и последующая реализация пресноводных креветок как в живом виде, так и замороженных. Данный морепродукт невероятно полезный и вкусный, что в современном мире весьма ценится потребителями.</a:t>
          </a:r>
          <a:endParaRPr lang="en-US"/>
        </a:p>
      </dgm:t>
    </dgm:pt>
    <dgm:pt modelId="{2E82491E-FEE4-4A25-9D2D-0648FAAC6E37}" type="parTrans" cxnId="{8B0A8503-89C1-478F-A1C7-EF50E02BD199}">
      <dgm:prSet/>
      <dgm:spPr/>
      <dgm:t>
        <a:bodyPr/>
        <a:lstStyle/>
        <a:p>
          <a:endParaRPr lang="en-US"/>
        </a:p>
      </dgm:t>
    </dgm:pt>
    <dgm:pt modelId="{B6B3713F-84E7-40B4-8737-A491B90AD0FE}" type="sibTrans" cxnId="{8B0A8503-89C1-478F-A1C7-EF50E02BD199}">
      <dgm:prSet/>
      <dgm:spPr/>
      <dgm:t>
        <a:bodyPr/>
        <a:lstStyle/>
        <a:p>
          <a:endParaRPr lang="en-US"/>
        </a:p>
      </dgm:t>
    </dgm:pt>
    <dgm:pt modelId="{6B882749-1FB0-4EA3-86C5-98D394C5B243}">
      <dgm:prSet/>
      <dgm:spPr/>
      <dgm:t>
        <a:bodyPr/>
        <a:lstStyle/>
        <a:p>
          <a:r>
            <a:rPr lang="ru-RU"/>
            <a:t>Креветочная ферма разводит пресноводных креветок двух видов, а именно тигровые и королевские. Все производство осуществляется собственными силами с применением только натуральных качественных ингредиентов. </a:t>
          </a:r>
          <a:endParaRPr lang="en-US"/>
        </a:p>
      </dgm:t>
    </dgm:pt>
    <dgm:pt modelId="{BC74F61C-D65C-450E-AA68-E13778E6A0ED}" type="parTrans" cxnId="{B396A4A5-21FE-4624-8CE5-C84135E3CC72}">
      <dgm:prSet/>
      <dgm:spPr/>
      <dgm:t>
        <a:bodyPr/>
        <a:lstStyle/>
        <a:p>
          <a:endParaRPr lang="en-US"/>
        </a:p>
      </dgm:t>
    </dgm:pt>
    <dgm:pt modelId="{DA8FAC08-B31A-433B-97CE-21985D105F86}" type="sibTrans" cxnId="{B396A4A5-21FE-4624-8CE5-C84135E3CC72}">
      <dgm:prSet/>
      <dgm:spPr/>
      <dgm:t>
        <a:bodyPr/>
        <a:lstStyle/>
        <a:p>
          <a:endParaRPr lang="en-US"/>
        </a:p>
      </dgm:t>
    </dgm:pt>
    <dgm:pt modelId="{24BA08FC-3D7B-4430-A243-D0B7A549D664}" type="pres">
      <dgm:prSet presAssocID="{9E1CC781-FDF9-49FD-A910-2D62D3E3FA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9CE123-6165-48F2-821C-675ABFF189EE}" type="pres">
      <dgm:prSet presAssocID="{1E7B33D0-F969-41A1-8757-934A6763AD0F}" presName="hierRoot1" presStyleCnt="0"/>
      <dgm:spPr/>
    </dgm:pt>
    <dgm:pt modelId="{AA99BCC9-61EA-4027-990F-B4B3164D9852}" type="pres">
      <dgm:prSet presAssocID="{1E7B33D0-F969-41A1-8757-934A6763AD0F}" presName="composite" presStyleCnt="0"/>
      <dgm:spPr/>
    </dgm:pt>
    <dgm:pt modelId="{501943D8-1125-45F3-8629-B0F7956BC59C}" type="pres">
      <dgm:prSet presAssocID="{1E7B33D0-F969-41A1-8757-934A6763AD0F}" presName="background" presStyleLbl="node0" presStyleIdx="0" presStyleCnt="2"/>
      <dgm:spPr/>
    </dgm:pt>
    <dgm:pt modelId="{7FFE8F14-A5EC-4FDF-9B4F-8FCE37F47A61}" type="pres">
      <dgm:prSet presAssocID="{1E7B33D0-F969-41A1-8757-934A6763AD0F}" presName="text" presStyleLbl="fgAcc0" presStyleIdx="0" presStyleCnt="2">
        <dgm:presLayoutVars>
          <dgm:chPref val="3"/>
        </dgm:presLayoutVars>
      </dgm:prSet>
      <dgm:spPr/>
    </dgm:pt>
    <dgm:pt modelId="{54EA3D6C-B929-43ED-A163-D89992463C1E}" type="pres">
      <dgm:prSet presAssocID="{1E7B33D0-F969-41A1-8757-934A6763AD0F}" presName="hierChild2" presStyleCnt="0"/>
      <dgm:spPr/>
    </dgm:pt>
    <dgm:pt modelId="{B5DDC20E-09C4-4026-9E46-F4C78370AF7C}" type="pres">
      <dgm:prSet presAssocID="{6B882749-1FB0-4EA3-86C5-98D394C5B243}" presName="hierRoot1" presStyleCnt="0"/>
      <dgm:spPr/>
    </dgm:pt>
    <dgm:pt modelId="{562B910D-25CE-4E7E-AB92-AA3F3F003534}" type="pres">
      <dgm:prSet presAssocID="{6B882749-1FB0-4EA3-86C5-98D394C5B243}" presName="composite" presStyleCnt="0"/>
      <dgm:spPr/>
    </dgm:pt>
    <dgm:pt modelId="{9BE34F49-7B86-402C-BA6C-94A29E471B92}" type="pres">
      <dgm:prSet presAssocID="{6B882749-1FB0-4EA3-86C5-98D394C5B243}" presName="background" presStyleLbl="node0" presStyleIdx="1" presStyleCnt="2"/>
      <dgm:spPr/>
    </dgm:pt>
    <dgm:pt modelId="{6377B3FC-5FEF-4F72-97DB-E78225FA66D8}" type="pres">
      <dgm:prSet presAssocID="{6B882749-1FB0-4EA3-86C5-98D394C5B243}" presName="text" presStyleLbl="fgAcc0" presStyleIdx="1" presStyleCnt="2">
        <dgm:presLayoutVars>
          <dgm:chPref val="3"/>
        </dgm:presLayoutVars>
      </dgm:prSet>
      <dgm:spPr/>
    </dgm:pt>
    <dgm:pt modelId="{B6222F77-F9A7-42E4-B785-3ECC8E95413A}" type="pres">
      <dgm:prSet presAssocID="{6B882749-1FB0-4EA3-86C5-98D394C5B243}" presName="hierChild2" presStyleCnt="0"/>
      <dgm:spPr/>
    </dgm:pt>
  </dgm:ptLst>
  <dgm:cxnLst>
    <dgm:cxn modelId="{8B0A8503-89C1-478F-A1C7-EF50E02BD199}" srcId="{9E1CC781-FDF9-49FD-A910-2D62D3E3FAC8}" destId="{1E7B33D0-F969-41A1-8757-934A6763AD0F}" srcOrd="0" destOrd="0" parTransId="{2E82491E-FEE4-4A25-9D2D-0648FAAC6E37}" sibTransId="{B6B3713F-84E7-40B4-8737-A491B90AD0FE}"/>
    <dgm:cxn modelId="{907BD23A-87DE-45EA-9982-D0B9BAFEB8A2}" type="presOf" srcId="{1E7B33D0-F969-41A1-8757-934A6763AD0F}" destId="{7FFE8F14-A5EC-4FDF-9B4F-8FCE37F47A61}" srcOrd="0" destOrd="0" presId="urn:microsoft.com/office/officeart/2005/8/layout/hierarchy1"/>
    <dgm:cxn modelId="{9FC9D150-DC39-4457-ABD8-396CF9C4FA8E}" type="presOf" srcId="{6B882749-1FB0-4EA3-86C5-98D394C5B243}" destId="{6377B3FC-5FEF-4F72-97DB-E78225FA66D8}" srcOrd="0" destOrd="0" presId="urn:microsoft.com/office/officeart/2005/8/layout/hierarchy1"/>
    <dgm:cxn modelId="{09A41299-939E-4068-B86A-0D809B2C4611}" type="presOf" srcId="{9E1CC781-FDF9-49FD-A910-2D62D3E3FAC8}" destId="{24BA08FC-3D7B-4430-A243-D0B7A549D664}" srcOrd="0" destOrd="0" presId="urn:microsoft.com/office/officeart/2005/8/layout/hierarchy1"/>
    <dgm:cxn modelId="{B396A4A5-21FE-4624-8CE5-C84135E3CC72}" srcId="{9E1CC781-FDF9-49FD-A910-2D62D3E3FAC8}" destId="{6B882749-1FB0-4EA3-86C5-98D394C5B243}" srcOrd="1" destOrd="0" parTransId="{BC74F61C-D65C-450E-AA68-E13778E6A0ED}" sibTransId="{DA8FAC08-B31A-433B-97CE-21985D105F86}"/>
    <dgm:cxn modelId="{7F2912E6-4F4A-4847-8F46-795BB46A42F7}" type="presParOf" srcId="{24BA08FC-3D7B-4430-A243-D0B7A549D664}" destId="{C89CE123-6165-48F2-821C-675ABFF189EE}" srcOrd="0" destOrd="0" presId="urn:microsoft.com/office/officeart/2005/8/layout/hierarchy1"/>
    <dgm:cxn modelId="{8310352C-AA2B-4125-BDB6-E411BE9DA6B4}" type="presParOf" srcId="{C89CE123-6165-48F2-821C-675ABFF189EE}" destId="{AA99BCC9-61EA-4027-990F-B4B3164D9852}" srcOrd="0" destOrd="0" presId="urn:microsoft.com/office/officeart/2005/8/layout/hierarchy1"/>
    <dgm:cxn modelId="{8A8DDC27-AC4A-435A-A5D2-EC6E2861CABF}" type="presParOf" srcId="{AA99BCC9-61EA-4027-990F-B4B3164D9852}" destId="{501943D8-1125-45F3-8629-B0F7956BC59C}" srcOrd="0" destOrd="0" presId="urn:microsoft.com/office/officeart/2005/8/layout/hierarchy1"/>
    <dgm:cxn modelId="{2DDCCC68-3039-4ED1-89EB-B6FBBA2D09D4}" type="presParOf" srcId="{AA99BCC9-61EA-4027-990F-B4B3164D9852}" destId="{7FFE8F14-A5EC-4FDF-9B4F-8FCE37F47A61}" srcOrd="1" destOrd="0" presId="urn:microsoft.com/office/officeart/2005/8/layout/hierarchy1"/>
    <dgm:cxn modelId="{9E5B4338-A0DD-4DC6-843E-5AF49A2C81C6}" type="presParOf" srcId="{C89CE123-6165-48F2-821C-675ABFF189EE}" destId="{54EA3D6C-B929-43ED-A163-D89992463C1E}" srcOrd="1" destOrd="0" presId="urn:microsoft.com/office/officeart/2005/8/layout/hierarchy1"/>
    <dgm:cxn modelId="{662D231F-EF20-4A84-A80B-47564F1584D6}" type="presParOf" srcId="{24BA08FC-3D7B-4430-A243-D0B7A549D664}" destId="{B5DDC20E-09C4-4026-9E46-F4C78370AF7C}" srcOrd="1" destOrd="0" presId="urn:microsoft.com/office/officeart/2005/8/layout/hierarchy1"/>
    <dgm:cxn modelId="{8EE98FF2-0F10-46C2-BFEA-DE447D7F9AC9}" type="presParOf" srcId="{B5DDC20E-09C4-4026-9E46-F4C78370AF7C}" destId="{562B910D-25CE-4E7E-AB92-AA3F3F003534}" srcOrd="0" destOrd="0" presId="urn:microsoft.com/office/officeart/2005/8/layout/hierarchy1"/>
    <dgm:cxn modelId="{E15A0F29-7ABA-400C-90CE-C0012D4CACCA}" type="presParOf" srcId="{562B910D-25CE-4E7E-AB92-AA3F3F003534}" destId="{9BE34F49-7B86-402C-BA6C-94A29E471B92}" srcOrd="0" destOrd="0" presId="urn:microsoft.com/office/officeart/2005/8/layout/hierarchy1"/>
    <dgm:cxn modelId="{332512B2-08D7-47A2-A15F-C20433CD05E4}" type="presParOf" srcId="{562B910D-25CE-4E7E-AB92-AA3F3F003534}" destId="{6377B3FC-5FEF-4F72-97DB-E78225FA66D8}" srcOrd="1" destOrd="0" presId="urn:microsoft.com/office/officeart/2005/8/layout/hierarchy1"/>
    <dgm:cxn modelId="{1AD6F5E4-7F4D-43FB-9A1F-38E1714D7F7D}" type="presParOf" srcId="{B5DDC20E-09C4-4026-9E46-F4C78370AF7C}" destId="{B6222F77-F9A7-42E4-B785-3ECC8E9541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943D8-1125-45F3-8629-B0F7956BC59C}">
      <dsp:nvSpPr>
        <dsp:cNvPr id="0" name=""/>
        <dsp:cNvSpPr/>
      </dsp:nvSpPr>
      <dsp:spPr>
        <a:xfrm>
          <a:off x="1332" y="7648"/>
          <a:ext cx="4677087" cy="296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E8F14-A5EC-4FDF-9B4F-8FCE37F47A61}">
      <dsp:nvSpPr>
        <dsp:cNvPr id="0" name=""/>
        <dsp:cNvSpPr/>
      </dsp:nvSpPr>
      <dsp:spPr>
        <a:xfrm>
          <a:off x="521008" y="501341"/>
          <a:ext cx="4677087" cy="2969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Разведение и последующая реализация пресноводных креветок как в живом виде, так и замороженных. Данный морепродукт невероятно полезный и вкусный, что в современном мире весьма ценится потребителями.</a:t>
          </a:r>
          <a:endParaRPr lang="en-US" sz="2300" kern="1200"/>
        </a:p>
      </dsp:txBody>
      <dsp:txXfrm>
        <a:off x="607995" y="588328"/>
        <a:ext cx="4503113" cy="2795976"/>
      </dsp:txXfrm>
    </dsp:sp>
    <dsp:sp modelId="{9BE34F49-7B86-402C-BA6C-94A29E471B92}">
      <dsp:nvSpPr>
        <dsp:cNvPr id="0" name=""/>
        <dsp:cNvSpPr/>
      </dsp:nvSpPr>
      <dsp:spPr>
        <a:xfrm>
          <a:off x="5717772" y="7648"/>
          <a:ext cx="4677087" cy="296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7B3FC-5FEF-4F72-97DB-E78225FA66D8}">
      <dsp:nvSpPr>
        <dsp:cNvPr id="0" name=""/>
        <dsp:cNvSpPr/>
      </dsp:nvSpPr>
      <dsp:spPr>
        <a:xfrm>
          <a:off x="6237449" y="501341"/>
          <a:ext cx="4677087" cy="2969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Креветочная ферма разводит пресноводных креветок двух видов, а именно тигровые и королевские. Все производство осуществляется собственными силами с применением только натуральных качественных ингредиентов. </a:t>
          </a:r>
          <a:endParaRPr lang="en-US" sz="2300" kern="1200"/>
        </a:p>
      </dsp:txBody>
      <dsp:txXfrm>
        <a:off x="6324436" y="588328"/>
        <a:ext cx="4503113" cy="2795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1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0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0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7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3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4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8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9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F87819-B70D-4927-B657-7D175613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B3820D-C773-4632-9F79-C890E1B2B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177668"/>
          </a:xfrm>
          <a:custGeom>
            <a:avLst/>
            <a:gdLst>
              <a:gd name="connsiteX0" fmla="*/ 6861986 w 12191999"/>
              <a:gd name="connsiteY0" fmla="*/ 6107659 h 6177668"/>
              <a:gd name="connsiteX1" fmla="*/ 6860986 w 12191999"/>
              <a:gd name="connsiteY1" fmla="*/ 6107739 h 6177668"/>
              <a:gd name="connsiteX2" fmla="*/ 6860759 w 12191999"/>
              <a:gd name="connsiteY2" fmla="*/ 6108287 h 6177668"/>
              <a:gd name="connsiteX3" fmla="*/ 0 w 12191999"/>
              <a:gd name="connsiteY3" fmla="*/ 0 h 6177668"/>
              <a:gd name="connsiteX4" fmla="*/ 12191999 w 12191999"/>
              <a:gd name="connsiteY4" fmla="*/ 0 h 6177668"/>
              <a:gd name="connsiteX5" fmla="*/ 12191999 w 12191999"/>
              <a:gd name="connsiteY5" fmla="*/ 5215324 h 6177668"/>
              <a:gd name="connsiteX6" fmla="*/ 12144282 w 12191999"/>
              <a:gd name="connsiteY6" fmla="*/ 5229900 h 6177668"/>
              <a:gd name="connsiteX7" fmla="*/ 11759192 w 12191999"/>
              <a:gd name="connsiteY7" fmla="*/ 5336208 h 6177668"/>
              <a:gd name="connsiteX8" fmla="*/ 10505159 w 12191999"/>
              <a:gd name="connsiteY8" fmla="*/ 5627228 h 6177668"/>
              <a:gd name="connsiteX9" fmla="*/ 9501755 w 12191999"/>
              <a:gd name="connsiteY9" fmla="*/ 5807012 h 6177668"/>
              <a:gd name="connsiteX10" fmla="*/ 8534155 w 12191999"/>
              <a:gd name="connsiteY10" fmla="*/ 5944240 h 6177668"/>
              <a:gd name="connsiteX11" fmla="*/ 7790171 w 12191999"/>
              <a:gd name="connsiteY11" fmla="*/ 6026297 h 6177668"/>
              <a:gd name="connsiteX12" fmla="*/ 7024337 w 12191999"/>
              <a:gd name="connsiteY12" fmla="*/ 6093812 h 6177668"/>
              <a:gd name="connsiteX13" fmla="*/ 7008892 w 12191999"/>
              <a:gd name="connsiteY13" fmla="*/ 6095938 h 6177668"/>
              <a:gd name="connsiteX14" fmla="*/ 6862735 w 12191999"/>
              <a:gd name="connsiteY14" fmla="*/ 6107599 h 6177668"/>
              <a:gd name="connsiteX15" fmla="*/ 6872248 w 12191999"/>
              <a:gd name="connsiteY15" fmla="*/ 6109467 h 6177668"/>
              <a:gd name="connsiteX16" fmla="*/ 6907812 w 12191999"/>
              <a:gd name="connsiteY16" fmla="*/ 6107715 h 6177668"/>
              <a:gd name="connsiteX17" fmla="*/ 6956484 w 12191999"/>
              <a:gd name="connsiteY17" fmla="*/ 6104658 h 6177668"/>
              <a:gd name="connsiteX18" fmla="*/ 7652688 w 12191999"/>
              <a:gd name="connsiteY18" fmla="*/ 6071273 h 6177668"/>
              <a:gd name="connsiteX19" fmla="*/ 8699923 w 12191999"/>
              <a:gd name="connsiteY19" fmla="*/ 5982083 h 6177668"/>
              <a:gd name="connsiteX20" fmla="*/ 9557819 w 12191999"/>
              <a:gd name="connsiteY20" fmla="*/ 5875435 h 6177668"/>
              <a:gd name="connsiteX21" fmla="*/ 10709534 w 12191999"/>
              <a:gd name="connsiteY21" fmla="*/ 5676156 h 6177668"/>
              <a:gd name="connsiteX22" fmla="*/ 12081554 w 12191999"/>
              <a:gd name="connsiteY22" fmla="*/ 5341561 h 6177668"/>
              <a:gd name="connsiteX23" fmla="*/ 12191999 w 12191999"/>
              <a:gd name="connsiteY23" fmla="*/ 5308238 h 6177668"/>
              <a:gd name="connsiteX24" fmla="*/ 12191999 w 12191999"/>
              <a:gd name="connsiteY24" fmla="*/ 5364054 h 6177668"/>
              <a:gd name="connsiteX25" fmla="*/ 11911964 w 12191999"/>
              <a:gd name="connsiteY25" fmla="*/ 5447316 h 6177668"/>
              <a:gd name="connsiteX26" fmla="*/ 11020049 w 12191999"/>
              <a:gd name="connsiteY26" fmla="*/ 5667491 h 6177668"/>
              <a:gd name="connsiteX27" fmla="*/ 10064425 w 12191999"/>
              <a:gd name="connsiteY27" fmla="*/ 5852245 h 6177668"/>
              <a:gd name="connsiteX28" fmla="*/ 9264124 w 12191999"/>
              <a:gd name="connsiteY28" fmla="*/ 5971252 h 6177668"/>
              <a:gd name="connsiteX29" fmla="*/ 8654182 w 12191999"/>
              <a:gd name="connsiteY29" fmla="*/ 6042605 h 6177668"/>
              <a:gd name="connsiteX30" fmla="*/ 7938866 w 12191999"/>
              <a:gd name="connsiteY30" fmla="*/ 6105677 h 6177668"/>
              <a:gd name="connsiteX31" fmla="*/ 7008089 w 12191999"/>
              <a:gd name="connsiteY31" fmla="*/ 6158427 h 6177668"/>
              <a:gd name="connsiteX32" fmla="*/ 6549390 w 12191999"/>
              <a:gd name="connsiteY32" fmla="*/ 6172697 h 6177668"/>
              <a:gd name="connsiteX33" fmla="*/ 6433696 w 12191999"/>
              <a:gd name="connsiteY33" fmla="*/ 6177668 h 6177668"/>
              <a:gd name="connsiteX34" fmla="*/ 6127899 w 12191999"/>
              <a:gd name="connsiteY34" fmla="*/ 6177668 h 6177668"/>
              <a:gd name="connsiteX35" fmla="*/ 6048391 w 12191999"/>
              <a:gd name="connsiteY35" fmla="*/ 6172953 h 6177668"/>
              <a:gd name="connsiteX36" fmla="*/ 5334221 w 12191999"/>
              <a:gd name="connsiteY36" fmla="*/ 6135747 h 6177668"/>
              <a:gd name="connsiteX37" fmla="*/ 4413510 w 12191999"/>
              <a:gd name="connsiteY37" fmla="*/ 6072039 h 6177668"/>
              <a:gd name="connsiteX38" fmla="*/ 3438265 w 12191999"/>
              <a:gd name="connsiteY38" fmla="*/ 5970870 h 6177668"/>
              <a:gd name="connsiteX39" fmla="*/ 2425303 w 12191999"/>
              <a:gd name="connsiteY39" fmla="*/ 5848805 h 6177668"/>
              <a:gd name="connsiteX40" fmla="*/ 1293973 w 12191999"/>
              <a:gd name="connsiteY40" fmla="*/ 5671060 h 6177668"/>
              <a:gd name="connsiteX41" fmla="*/ 126888 w 12191999"/>
              <a:gd name="connsiteY41" fmla="*/ 5425029 h 6177668"/>
              <a:gd name="connsiteX42" fmla="*/ 0 w 12191999"/>
              <a:gd name="connsiteY42" fmla="*/ 5392100 h 6177668"/>
              <a:gd name="connsiteX43" fmla="*/ 0 w 12191999"/>
              <a:gd name="connsiteY43" fmla="*/ 5333771 h 6177668"/>
              <a:gd name="connsiteX44" fmla="*/ 130837 w 12191999"/>
              <a:gd name="connsiteY44" fmla="*/ 5368509 h 6177668"/>
              <a:gd name="connsiteX45" fmla="*/ 660204 w 12191999"/>
              <a:gd name="connsiteY45" fmla="*/ 5490001 h 6177668"/>
              <a:gd name="connsiteX46" fmla="*/ 1831416 w 12191999"/>
              <a:gd name="connsiteY46" fmla="*/ 5705715 h 6177668"/>
              <a:gd name="connsiteX47" fmla="*/ 2677204 w 12191999"/>
              <a:gd name="connsiteY47" fmla="*/ 5825742 h 6177668"/>
              <a:gd name="connsiteX48" fmla="*/ 2644716 w 12191999"/>
              <a:gd name="connsiteY48" fmla="*/ 5815549 h 6177668"/>
              <a:gd name="connsiteX49" fmla="*/ 1173182 w 12191999"/>
              <a:gd name="connsiteY49" fmla="*/ 5474074 h 6177668"/>
              <a:gd name="connsiteX50" fmla="*/ 479527 w 12191999"/>
              <a:gd name="connsiteY50" fmla="*/ 5269379 h 6177668"/>
              <a:gd name="connsiteX51" fmla="*/ 0 w 12191999"/>
              <a:gd name="connsiteY51" fmla="*/ 5107083 h 617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7A1F261-0CFC-1625-64F2-393CCFAC0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7450" b="15777"/>
          <a:stretch/>
        </p:blipFill>
        <p:spPr>
          <a:xfrm>
            <a:off x="20" y="10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D6B80-C14E-44EF-AB5D-31CA500A5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6747"/>
            <a:ext cx="9144000" cy="2387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8000">
                <a:solidFill>
                  <a:schemeClr val="bg1"/>
                </a:solidFill>
              </a:rPr>
              <a:t>Креветочная ферма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98F2F5-DC3F-445C-B492-D19E99EBF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7080"/>
            <a:ext cx="9144000" cy="1197323"/>
          </a:xfrm>
        </p:spPr>
        <p:txBody>
          <a:bodyPr>
            <a:normAutofit/>
          </a:bodyPr>
          <a:lstStyle/>
          <a:p>
            <a:pPr algn="ctr"/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DCB8EB4B-AFE9-41E8-95B0-F246E574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65005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6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371C9-147E-449B-A819-A3011EA26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300">
                <a:solidFill>
                  <a:schemeClr val="bg1"/>
                </a:solidFill>
              </a:rPr>
              <a:t>Основные финансовые показатели проекта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425B099-9605-4B5A-ABBD-A94DF7C1A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867124"/>
              </p:ext>
            </p:extLst>
          </p:nvPr>
        </p:nvGraphicFramePr>
        <p:xfrm>
          <a:off x="398835" y="2490282"/>
          <a:ext cx="5389223" cy="3831358"/>
        </p:xfrm>
        <a:graphic>
          <a:graphicData uri="http://schemas.openxmlformats.org/drawingml/2006/table">
            <a:tbl>
              <a:tblPr firstRow="1" firstCol="1" bandRow="1"/>
              <a:tblGrid>
                <a:gridCol w="388383">
                  <a:extLst>
                    <a:ext uri="{9D8B030D-6E8A-4147-A177-3AD203B41FA5}">
                      <a16:colId xmlns:a16="http://schemas.microsoft.com/office/drawing/2014/main" val="1792418117"/>
                    </a:ext>
                  </a:extLst>
                </a:gridCol>
                <a:gridCol w="1269237">
                  <a:extLst>
                    <a:ext uri="{9D8B030D-6E8A-4147-A177-3AD203B41FA5}">
                      <a16:colId xmlns:a16="http://schemas.microsoft.com/office/drawing/2014/main" val="889170276"/>
                    </a:ext>
                  </a:extLst>
                </a:gridCol>
                <a:gridCol w="2261739">
                  <a:extLst>
                    <a:ext uri="{9D8B030D-6E8A-4147-A177-3AD203B41FA5}">
                      <a16:colId xmlns:a16="http://schemas.microsoft.com/office/drawing/2014/main" val="4246923447"/>
                    </a:ext>
                  </a:extLst>
                </a:gridCol>
                <a:gridCol w="1469864">
                  <a:extLst>
                    <a:ext uri="{9D8B030D-6E8A-4147-A177-3AD203B41FA5}">
                      <a16:colId xmlns:a16="http://schemas.microsoft.com/office/drawing/2014/main" val="1052311453"/>
                    </a:ext>
                  </a:extLst>
                </a:gridCol>
              </a:tblGrid>
              <a:tr h="673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81" marR="107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Фактор риска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81" marR="107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влияния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81" marR="107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45021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Комментарий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81" marR="107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454794"/>
                  </a:ext>
                </a:extLst>
              </a:tr>
              <a:tr h="676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45021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81" marR="10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Финансовый риск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81" marR="10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процент риска т.к. курс доллара растет или падает.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81" marR="107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Связан с нестабильностью курса доллара.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81" marR="107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111314"/>
                  </a:ext>
                </a:extLst>
              </a:tr>
              <a:tr h="804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45021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81" marR="10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 увеличение конкуренции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81" marR="10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процент риска, риск за счет увеличения ассортиментного ряда и раскрутки продукции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81" marR="107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Связан с открытием новых креветочных ферм.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81" marR="107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31088"/>
                  </a:ext>
                </a:extLst>
              </a:tr>
              <a:tr h="1133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45021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81" marR="10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 увеличения расходов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81" marR="10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Минимальный процент риска т.к. можно заключить договор аренды с установленной и неизменной ценой.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81" marR="107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Связан с повышением арендной платы.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81" marR="107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26686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D405E63-F7CF-4DB2-BACA-A3D58F0E6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70857"/>
              </p:ext>
            </p:extLst>
          </p:nvPr>
        </p:nvGraphicFramePr>
        <p:xfrm>
          <a:off x="5964577" y="2490282"/>
          <a:ext cx="5828588" cy="3831358"/>
        </p:xfrm>
        <a:graphic>
          <a:graphicData uri="http://schemas.openxmlformats.org/drawingml/2006/table">
            <a:tbl>
              <a:tblPr firstRow="1" firstCol="1" bandRow="1"/>
              <a:tblGrid>
                <a:gridCol w="3565922">
                  <a:extLst>
                    <a:ext uri="{9D8B030D-6E8A-4147-A177-3AD203B41FA5}">
                      <a16:colId xmlns:a16="http://schemas.microsoft.com/office/drawing/2014/main" val="1927303722"/>
                    </a:ext>
                  </a:extLst>
                </a:gridCol>
                <a:gridCol w="1046375">
                  <a:extLst>
                    <a:ext uri="{9D8B030D-6E8A-4147-A177-3AD203B41FA5}">
                      <a16:colId xmlns:a16="http://schemas.microsoft.com/office/drawing/2014/main" val="3554556938"/>
                    </a:ext>
                  </a:extLst>
                </a:gridCol>
                <a:gridCol w="1216291">
                  <a:extLst>
                    <a:ext uri="{9D8B030D-6E8A-4147-A177-3AD203B41FA5}">
                      <a16:colId xmlns:a16="http://schemas.microsoft.com/office/drawing/2014/main" val="713019540"/>
                    </a:ext>
                  </a:extLst>
                </a:gridCol>
              </a:tblGrid>
              <a:tr h="819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491883"/>
                  </a:ext>
                </a:extLst>
              </a:tr>
              <a:tr h="402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стоимость проекта: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1 839 911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666735"/>
                  </a:ext>
                </a:extLst>
              </a:tr>
              <a:tr h="402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собственные средства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1 500 000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272243"/>
                  </a:ext>
                </a:extLst>
              </a:tr>
              <a:tr h="402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заемные средства (кредиты)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339 911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538379"/>
                  </a:ext>
                </a:extLst>
              </a:tr>
              <a:tr h="194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Пожертвования и др.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800277"/>
                  </a:ext>
                </a:extLst>
              </a:tr>
              <a:tr h="610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1 839 911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284738"/>
                  </a:ext>
                </a:extLst>
              </a:tr>
              <a:tr h="402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Чистая прибыль (за первый год проекта)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1 160 534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428361"/>
                  </a:ext>
                </a:extLst>
              </a:tr>
              <a:tr h="402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Суммарный денежный поток (за первый год проекта)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6 900 000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868489"/>
                  </a:ext>
                </a:extLst>
              </a:tr>
              <a:tr h="194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 окупаемости общих вложений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567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07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BAACD-7DE1-4FB8-9F52-C1699EDA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ru-RU" sz="7200"/>
              <a:t>Креветочная ферма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5F3EECC-D52E-6BC7-0DBB-FC3FD007D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247104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564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536AA-1854-4790-A3D3-F927FDEA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ru-RU" sz="7200"/>
              <a:t>План маркетинга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A47E3B7-3C81-4FDE-B19C-A43B4E4A4B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741760"/>
              </p:ext>
            </p:extLst>
          </p:nvPr>
        </p:nvGraphicFramePr>
        <p:xfrm>
          <a:off x="632647" y="2553035"/>
          <a:ext cx="10915870" cy="3691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9798">
                  <a:extLst>
                    <a:ext uri="{9D8B030D-6E8A-4147-A177-3AD203B41FA5}">
                      <a16:colId xmlns:a16="http://schemas.microsoft.com/office/drawing/2014/main" val="1217861129"/>
                    </a:ext>
                  </a:extLst>
                </a:gridCol>
                <a:gridCol w="7976072">
                  <a:extLst>
                    <a:ext uri="{9D8B030D-6E8A-4147-A177-3AD203B41FA5}">
                      <a16:colId xmlns:a16="http://schemas.microsoft.com/office/drawing/2014/main" val="2063408847"/>
                    </a:ext>
                  </a:extLst>
                </a:gridCol>
              </a:tblGrid>
              <a:tr h="337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>
                          <a:effectLst/>
                        </a:rPr>
                        <a:t>Новые игроки на рынке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1" marR="912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>
                          <a:effectLst/>
                        </a:rPr>
                        <a:t>Не выявлены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1" marR="91261" marT="0" marB="0"/>
                </a:tc>
                <a:extLst>
                  <a:ext uri="{0D108BD9-81ED-4DB2-BD59-A6C34878D82A}">
                    <a16:rowId xmlns:a16="http://schemas.microsoft.com/office/drawing/2014/main" val="1415455580"/>
                  </a:ext>
                </a:extLst>
              </a:tr>
              <a:tr h="9917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>
                          <a:effectLst/>
                        </a:rPr>
                        <a:t>Существующие конкуренты</a:t>
                      </a:r>
                      <a:endParaRPr lang="ru-RU" sz="15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1" marR="912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>
                          <a:effectLst/>
                        </a:rPr>
                        <a:t>«Русская Креветка»</a:t>
                      </a:r>
                      <a:endParaRPr lang="ru-RU" sz="150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>
                          <a:effectLst/>
                        </a:rPr>
                        <a:t>«Креветка Астраханская»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1" marR="91261" marT="0" marB="0" anchor="ctr"/>
                </a:tc>
                <a:extLst>
                  <a:ext uri="{0D108BD9-81ED-4DB2-BD59-A6C34878D82A}">
                    <a16:rowId xmlns:a16="http://schemas.microsoft.com/office/drawing/2014/main" val="225900802"/>
                  </a:ext>
                </a:extLst>
              </a:tr>
              <a:tr h="337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>
                          <a:effectLst/>
                        </a:rPr>
                        <a:t>Продукты-заменители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1" marR="912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>
                          <a:effectLst/>
                        </a:rPr>
                        <a:t>Мидии, кальмары, филе слабосоленой семги, рыба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1" marR="91261" marT="0" marB="0"/>
                </a:tc>
                <a:extLst>
                  <a:ext uri="{0D108BD9-81ED-4DB2-BD59-A6C34878D82A}">
                    <a16:rowId xmlns:a16="http://schemas.microsoft.com/office/drawing/2014/main" val="3565408756"/>
                  </a:ext>
                </a:extLst>
              </a:tr>
              <a:tr h="168860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>
                          <a:effectLst/>
                        </a:rPr>
                        <a:t>Власть покупателей</a:t>
                      </a:r>
                      <a:endParaRPr lang="ru-RU" sz="15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1" marR="912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>
                          <a:effectLst/>
                        </a:rPr>
                        <a:t>Степень зависимости от существующих каналов дистрибуции;</a:t>
                      </a:r>
                      <a:endParaRPr lang="ru-RU" sz="150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>
                          <a:effectLst/>
                        </a:rPr>
                        <a:t>количество потребителей;</a:t>
                      </a:r>
                      <a:endParaRPr lang="ru-RU" sz="150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>
                          <a:effectLst/>
                        </a:rPr>
                        <a:t>сравнение стоимости переключения потребителя на продукцию другой компании;</a:t>
                      </a:r>
                      <a:endParaRPr lang="ru-RU" sz="150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>
                          <a:effectLst/>
                        </a:rPr>
                        <a:t>доступность информации для потребителей.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1" marR="91261" marT="0" marB="0" anchor="ctr"/>
                </a:tc>
                <a:extLst>
                  <a:ext uri="{0D108BD9-81ED-4DB2-BD59-A6C34878D82A}">
                    <a16:rowId xmlns:a16="http://schemas.microsoft.com/office/drawing/2014/main" val="2797176168"/>
                  </a:ext>
                </a:extLst>
              </a:tr>
              <a:tr h="337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>
                          <a:effectLst/>
                        </a:rPr>
                        <a:t>Власть поставщиков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1" marR="912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dirty="0">
                          <a:effectLst/>
                        </a:rPr>
                        <a:t>Некачественное сырье, повышение цен, сокращение объема поставок.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1" marR="91261" marT="0" marB="0" anchor="ctr"/>
                </a:tc>
                <a:extLst>
                  <a:ext uri="{0D108BD9-81ED-4DB2-BD59-A6C34878D82A}">
                    <a16:rowId xmlns:a16="http://schemas.microsoft.com/office/drawing/2014/main" val="1662841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72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711671EB-9B2E-4E39-94FF-2BA8B0B45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22FC64A3-62BF-47FB-A545-7A43E365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4745565" y="-4745566"/>
            <a:ext cx="2700870" cy="12192000"/>
          </a:xfrm>
          <a:custGeom>
            <a:avLst/>
            <a:gdLst>
              <a:gd name="connsiteX0" fmla="*/ 0 w 2700870"/>
              <a:gd name="connsiteY0" fmla="*/ 0 h 12192000"/>
              <a:gd name="connsiteX1" fmla="*/ 0 w 2700870"/>
              <a:gd name="connsiteY1" fmla="*/ 12192000 h 12192000"/>
              <a:gd name="connsiteX2" fmla="*/ 2661694 w 2700870"/>
              <a:gd name="connsiteY2" fmla="*/ 12192000 h 12192000"/>
              <a:gd name="connsiteX3" fmla="*/ 2632716 w 2700870"/>
              <a:gd name="connsiteY3" fmla="*/ 11941855 h 12192000"/>
              <a:gd name="connsiteX4" fmla="*/ 2605238 w 2700870"/>
              <a:gd name="connsiteY4" fmla="*/ 10895781 h 12192000"/>
              <a:gd name="connsiteX5" fmla="*/ 2672927 w 2700870"/>
              <a:gd name="connsiteY5" fmla="*/ 9729981 h 12192000"/>
              <a:gd name="connsiteX6" fmla="*/ 2672927 w 2700870"/>
              <a:gd name="connsiteY6" fmla="*/ 9349685 h 12192000"/>
              <a:gd name="connsiteX7" fmla="*/ 2665256 w 2700870"/>
              <a:gd name="connsiteY7" fmla="*/ 8947869 h 12192000"/>
              <a:gd name="connsiteX8" fmla="*/ 2666835 w 2700870"/>
              <a:gd name="connsiteY8" fmla="*/ 7719557 h 12192000"/>
              <a:gd name="connsiteX9" fmla="*/ 2648109 w 2700870"/>
              <a:gd name="connsiteY9" fmla="*/ 6285351 h 12192000"/>
              <a:gd name="connsiteX10" fmla="*/ 2672476 w 2700870"/>
              <a:gd name="connsiteY10" fmla="*/ 5314115 h 12192000"/>
              <a:gd name="connsiteX11" fmla="*/ 2662774 w 2700870"/>
              <a:gd name="connsiteY11" fmla="*/ 4956020 h 12192000"/>
              <a:gd name="connsiteX12" fmla="*/ 2679020 w 2700870"/>
              <a:gd name="connsiteY12" fmla="*/ 4142653 h 12192000"/>
              <a:gd name="connsiteX13" fmla="*/ 2681951 w 2700870"/>
              <a:gd name="connsiteY13" fmla="*/ 3198141 h 12192000"/>
              <a:gd name="connsiteX14" fmla="*/ 2632541 w 2700870"/>
              <a:gd name="connsiteY14" fmla="*/ 1982283 h 12192000"/>
              <a:gd name="connsiteX15" fmla="*/ 2667512 w 2700870"/>
              <a:gd name="connsiteY15" fmla="*/ 1445702 h 12192000"/>
              <a:gd name="connsiteX16" fmla="*/ 2660518 w 2700870"/>
              <a:gd name="connsiteY16" fmla="*/ 750797 h 12192000"/>
              <a:gd name="connsiteX17" fmla="*/ 2651539 w 2700870"/>
              <a:gd name="connsiteY17" fmla="*/ 168769 h 12192000"/>
              <a:gd name="connsiteX18" fmla="*/ 2668618 w 2700870"/>
              <a:gd name="connsiteY18" fmla="*/ 0 h 12192000"/>
              <a:gd name="connsiteX19" fmla="*/ 781493 w 2700870"/>
              <a:gd name="connsiteY19" fmla="*/ 0 h 12192000"/>
              <a:gd name="connsiteX20" fmla="*/ 409569 w 2700870"/>
              <a:gd name="connsiteY20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00870" h="12192000">
                <a:moveTo>
                  <a:pt x="0" y="0"/>
                </a:moveTo>
                <a:lnTo>
                  <a:pt x="0" y="12192000"/>
                </a:lnTo>
                <a:lnTo>
                  <a:pt x="2661694" y="12192000"/>
                </a:lnTo>
                <a:lnTo>
                  <a:pt x="2632716" y="11941855"/>
                </a:lnTo>
                <a:cubicBezTo>
                  <a:pt x="2602362" y="11594183"/>
                  <a:pt x="2599485" y="11245047"/>
                  <a:pt x="2605238" y="10895781"/>
                </a:cubicBezTo>
                <a:cubicBezTo>
                  <a:pt x="2611558" y="10506425"/>
                  <a:pt x="2629380" y="10117297"/>
                  <a:pt x="2672927" y="9729981"/>
                </a:cubicBezTo>
                <a:cubicBezTo>
                  <a:pt x="2684548" y="9603480"/>
                  <a:pt x="2684548" y="9476187"/>
                  <a:pt x="2672927" y="9349685"/>
                </a:cubicBezTo>
                <a:cubicBezTo>
                  <a:pt x="2663496" y="9215958"/>
                  <a:pt x="2660924" y="9081848"/>
                  <a:pt x="2665256" y="8947869"/>
                </a:cubicBezTo>
                <a:cubicBezTo>
                  <a:pt x="2678116" y="8538360"/>
                  <a:pt x="2648559" y="8128618"/>
                  <a:pt x="2666835" y="7719557"/>
                </a:cubicBezTo>
                <a:cubicBezTo>
                  <a:pt x="2688269" y="7240958"/>
                  <a:pt x="2663226" y="6763493"/>
                  <a:pt x="2648109" y="6285351"/>
                </a:cubicBezTo>
                <a:cubicBezTo>
                  <a:pt x="2637956" y="5961455"/>
                  <a:pt x="2631636" y="5637330"/>
                  <a:pt x="2672476" y="5314115"/>
                </a:cubicBezTo>
                <a:cubicBezTo>
                  <a:pt x="2687594" y="5195204"/>
                  <a:pt x="2674732" y="5074932"/>
                  <a:pt x="2662774" y="4956020"/>
                </a:cubicBezTo>
                <a:cubicBezTo>
                  <a:pt x="2635699" y="4683988"/>
                  <a:pt x="2650591" y="4413093"/>
                  <a:pt x="2679020" y="4142653"/>
                </a:cubicBezTo>
                <a:cubicBezTo>
                  <a:pt x="2712412" y="3827814"/>
                  <a:pt x="2702710" y="3513204"/>
                  <a:pt x="2681951" y="3198141"/>
                </a:cubicBezTo>
                <a:cubicBezTo>
                  <a:pt x="2655103" y="2793383"/>
                  <a:pt x="2621257" y="2389987"/>
                  <a:pt x="2632541" y="1982283"/>
                </a:cubicBezTo>
                <a:cubicBezTo>
                  <a:pt x="2637279" y="1803119"/>
                  <a:pt x="2653299" y="1624412"/>
                  <a:pt x="2667512" y="1445702"/>
                </a:cubicBezTo>
                <a:cubicBezTo>
                  <a:pt x="2682111" y="1214217"/>
                  <a:pt x="2679764" y="981948"/>
                  <a:pt x="2660518" y="750797"/>
                </a:cubicBezTo>
                <a:cubicBezTo>
                  <a:pt x="2647658" y="556628"/>
                  <a:pt x="2639366" y="362460"/>
                  <a:pt x="2651539" y="168769"/>
                </a:cubicBezTo>
                <a:lnTo>
                  <a:pt x="2668618" y="0"/>
                </a:lnTo>
                <a:lnTo>
                  <a:pt x="781493" y="0"/>
                </a:lnTo>
                <a:lnTo>
                  <a:pt x="4095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0FF3B-49E8-43C9-9EB1-6CE373ED2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86384"/>
            <a:ext cx="3419856" cy="1600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chemeClr val="bg1"/>
                </a:solidFill>
              </a:rPr>
              <a:t>SWOT</a:t>
            </a:r>
            <a:r>
              <a:rPr lang="ru-RU" sz="3400">
                <a:solidFill>
                  <a:schemeClr val="bg1"/>
                </a:solidFill>
              </a:rPr>
              <a:t>-анализ, потребители и конкуренты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86384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4925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0A10FD-0166-4D53-B5DD-E2DD53565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786384"/>
            <a:ext cx="6894576" cy="1600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bg1"/>
                </a:solidFill>
              </a:rPr>
              <a:t>Потенциальными покупателями продукции креветочной фермы являются предприятия общественного питания, продовольственные магазины, а также магазины, специализирующие на продаже морепродуктов.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8E51B-83BD-4CD0-A527-F2B10809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4" y="3001426"/>
            <a:ext cx="5303520" cy="35352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0E97AA-8432-4F73-9AD0-F5AB0194C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51" y="3005507"/>
            <a:ext cx="5303520" cy="35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C3098-97B0-4B54-8F27-54E8F64C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600">
                <a:solidFill>
                  <a:schemeClr val="bg1"/>
                </a:solidFill>
              </a:rPr>
              <a:t>План рекламных мероприятий 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D063989-06C7-4065-A63D-DBA8E20F0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391823"/>
              </p:ext>
            </p:extLst>
          </p:nvPr>
        </p:nvGraphicFramePr>
        <p:xfrm>
          <a:off x="838200" y="2348163"/>
          <a:ext cx="10515602" cy="3364966"/>
        </p:xfrm>
        <a:graphic>
          <a:graphicData uri="http://schemas.openxmlformats.org/drawingml/2006/table">
            <a:tbl>
              <a:tblPr firstRow="1" firstCol="1" bandRow="1"/>
              <a:tblGrid>
                <a:gridCol w="572536">
                  <a:extLst>
                    <a:ext uri="{9D8B030D-6E8A-4147-A177-3AD203B41FA5}">
                      <a16:colId xmlns:a16="http://schemas.microsoft.com/office/drawing/2014/main" val="2409751163"/>
                    </a:ext>
                  </a:extLst>
                </a:gridCol>
                <a:gridCol w="2033787">
                  <a:extLst>
                    <a:ext uri="{9D8B030D-6E8A-4147-A177-3AD203B41FA5}">
                      <a16:colId xmlns:a16="http://schemas.microsoft.com/office/drawing/2014/main" val="4181549421"/>
                    </a:ext>
                  </a:extLst>
                </a:gridCol>
                <a:gridCol w="3752043">
                  <a:extLst>
                    <a:ext uri="{9D8B030D-6E8A-4147-A177-3AD203B41FA5}">
                      <a16:colId xmlns:a16="http://schemas.microsoft.com/office/drawing/2014/main" val="310352021"/>
                    </a:ext>
                  </a:extLst>
                </a:gridCol>
                <a:gridCol w="3013552">
                  <a:extLst>
                    <a:ext uri="{9D8B030D-6E8A-4147-A177-3AD203B41FA5}">
                      <a16:colId xmlns:a16="http://schemas.microsoft.com/office/drawing/2014/main" val="733595718"/>
                    </a:ext>
                  </a:extLst>
                </a:gridCol>
                <a:gridCol w="1143684">
                  <a:extLst>
                    <a:ext uri="{9D8B030D-6E8A-4147-A177-3AD203B41FA5}">
                      <a16:colId xmlns:a16="http://schemas.microsoft.com/office/drawing/2014/main" val="19890897"/>
                    </a:ext>
                  </a:extLst>
                </a:gridCol>
              </a:tblGrid>
              <a:tr h="51802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(руб.)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4257"/>
                  </a:ext>
                </a:extLst>
              </a:tr>
              <a:tr h="4019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Реклама в Вконтакте, одноклассниках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Создать группы в данных социальных сетях, выкладывая туда новости компании и отрасли, розыгрыши.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момента открытия навсегда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09452"/>
                  </a:ext>
                </a:extLst>
              </a:tr>
              <a:tr h="4019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Контекстная и таргетированная реклама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Контекстная реклама в Яндексе. Таргетированная реклама в социальных сетях.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момента начала реализации продукции и навсегда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55459"/>
                  </a:ext>
                </a:extLst>
              </a:tr>
              <a:tr h="4019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акций, скидок¸ бонусов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Периодически проводить акции, бонусы. Наличие скидок оптовым покупателям.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Ежемесячно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15454"/>
                  </a:ext>
                </a:extLst>
              </a:tr>
              <a:tr h="21749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«Сарафанное радио»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154023"/>
                  </a:ext>
                </a:extLst>
              </a:tr>
              <a:tr h="4019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Баннерная реклама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Баннерная реклама на сайтах целевой аудитории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момента начала реализации продукции и навсегда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468977"/>
                  </a:ext>
                </a:extLst>
              </a:tr>
              <a:tr h="4019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Прямые продажи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Обзвон потенциальных потребителей менеджерами по продажам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момента начала реализации продукции и в течение 3-6 месяцев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16893"/>
                  </a:ext>
                </a:extLst>
              </a:tr>
              <a:tr h="4019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Розыгрыши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Ежемесячно устраивать розыгрыш с тремя победителями. за Репост записи в социальной сети.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Ежемесячно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03464"/>
                  </a:ext>
                </a:extLst>
              </a:tr>
              <a:tr h="2174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                                                                                                                     63 000                                                                                                                                                              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7" marR="4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504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43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FEB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E18BE-FA5F-471B-84CE-16DF2ECD9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Логотип и слоган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727E20-AB18-43EA-AD84-0DCCD16E7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1" y="1900826"/>
            <a:ext cx="6396204" cy="6625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solidFill>
                  <a:srgbClr val="FFFFFF"/>
                </a:solidFill>
              </a:rPr>
              <a:t>Креветка. Сила соблазна!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5ABB18-DE85-41C6-A795-4A1AF347B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329" y="3067050"/>
            <a:ext cx="3402294" cy="30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4EC2B-3C36-4084-A984-1AA879A5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3387"/>
            <a:ext cx="5032744" cy="16119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Информация</a:t>
            </a:r>
            <a:r>
              <a:rPr lang="en-US" sz="3600" dirty="0"/>
              <a:t> </a:t>
            </a:r>
            <a:r>
              <a:rPr lang="en-US" sz="3600" dirty="0" err="1"/>
              <a:t>по</a:t>
            </a:r>
            <a:r>
              <a:rPr lang="en-US" sz="3600" dirty="0"/>
              <a:t> </a:t>
            </a:r>
            <a:r>
              <a:rPr lang="en-US" sz="3600" dirty="0" err="1"/>
              <a:t>затратам</a:t>
            </a:r>
            <a:r>
              <a:rPr lang="en-US" sz="3600" dirty="0"/>
              <a:t> </a:t>
            </a:r>
            <a:r>
              <a:rPr lang="en-US" sz="3600" dirty="0" err="1"/>
              <a:t>предприятия</a:t>
            </a:r>
            <a:endParaRPr lang="en-US" sz="36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5B33919-B086-449E-8067-1763AD4CA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480" y="332786"/>
            <a:ext cx="5593768" cy="2451817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482B7792-13BF-4567-AAF8-0BEED8D11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4018090"/>
            <a:ext cx="3383280" cy="27432"/>
          </a:xfrm>
          <a:custGeom>
            <a:avLst/>
            <a:gdLst>
              <a:gd name="connsiteX0" fmla="*/ 0 w 3383280"/>
              <a:gd name="connsiteY0" fmla="*/ 0 h 27432"/>
              <a:gd name="connsiteX1" fmla="*/ 642823 w 3383280"/>
              <a:gd name="connsiteY1" fmla="*/ 0 h 27432"/>
              <a:gd name="connsiteX2" fmla="*/ 1319479 w 3383280"/>
              <a:gd name="connsiteY2" fmla="*/ 0 h 27432"/>
              <a:gd name="connsiteX3" fmla="*/ 2029968 w 3383280"/>
              <a:gd name="connsiteY3" fmla="*/ 0 h 27432"/>
              <a:gd name="connsiteX4" fmla="*/ 2740457 w 3383280"/>
              <a:gd name="connsiteY4" fmla="*/ 0 h 27432"/>
              <a:gd name="connsiteX5" fmla="*/ 3383280 w 3383280"/>
              <a:gd name="connsiteY5" fmla="*/ 0 h 27432"/>
              <a:gd name="connsiteX6" fmla="*/ 3383280 w 3383280"/>
              <a:gd name="connsiteY6" fmla="*/ 27432 h 27432"/>
              <a:gd name="connsiteX7" fmla="*/ 2638958 w 3383280"/>
              <a:gd name="connsiteY7" fmla="*/ 27432 h 27432"/>
              <a:gd name="connsiteX8" fmla="*/ 1894637 w 3383280"/>
              <a:gd name="connsiteY8" fmla="*/ 27432 h 27432"/>
              <a:gd name="connsiteX9" fmla="*/ 1217981 w 3383280"/>
              <a:gd name="connsiteY9" fmla="*/ 27432 h 27432"/>
              <a:gd name="connsiteX10" fmla="*/ 0 w 3383280"/>
              <a:gd name="connsiteY10" fmla="*/ 27432 h 27432"/>
              <a:gd name="connsiteX11" fmla="*/ 0 w 338328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27432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114" y="7395"/>
                  <a:pt x="3383325" y="21864"/>
                  <a:pt x="3383280" y="27432"/>
                </a:cubicBezTo>
                <a:cubicBezTo>
                  <a:pt x="3088851" y="31951"/>
                  <a:pt x="2966759" y="63689"/>
                  <a:pt x="2638958" y="27432"/>
                </a:cubicBezTo>
                <a:cubicBezTo>
                  <a:pt x="2311157" y="-8825"/>
                  <a:pt x="2123847" y="40497"/>
                  <a:pt x="1894637" y="27432"/>
                </a:cubicBezTo>
                <a:cubicBezTo>
                  <a:pt x="1665427" y="14367"/>
                  <a:pt x="1424813" y="48382"/>
                  <a:pt x="1217981" y="27432"/>
                </a:cubicBezTo>
                <a:cubicBezTo>
                  <a:pt x="1011149" y="6482"/>
                  <a:pt x="538241" y="2563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383280" h="27432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473" y="12649"/>
                  <a:pt x="3382292" y="17989"/>
                  <a:pt x="3383280" y="27432"/>
                </a:cubicBezTo>
                <a:cubicBezTo>
                  <a:pt x="3246258" y="-5317"/>
                  <a:pt x="2915318" y="27493"/>
                  <a:pt x="2706624" y="27432"/>
                </a:cubicBezTo>
                <a:cubicBezTo>
                  <a:pt x="2497930" y="27371"/>
                  <a:pt x="2314501" y="-484"/>
                  <a:pt x="1962302" y="27432"/>
                </a:cubicBezTo>
                <a:cubicBezTo>
                  <a:pt x="1610103" y="55348"/>
                  <a:pt x="1607990" y="25966"/>
                  <a:pt x="1387145" y="27432"/>
                </a:cubicBezTo>
                <a:cubicBezTo>
                  <a:pt x="1166300" y="28898"/>
                  <a:pt x="856166" y="27780"/>
                  <a:pt x="710489" y="27432"/>
                </a:cubicBezTo>
                <a:cubicBezTo>
                  <a:pt x="564812" y="27084"/>
                  <a:pt x="236809" y="62580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89D48A-7ED3-4DEA-913A-106DA30FD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16" y="2784603"/>
            <a:ext cx="6545134" cy="25895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517DF9-0664-4CE7-9F6C-8322121A8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130" y="5301573"/>
            <a:ext cx="6467118" cy="1457731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34FC951-C53E-4F7F-A1E4-B67DB9993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2937"/>
              </p:ext>
            </p:extLst>
          </p:nvPr>
        </p:nvGraphicFramePr>
        <p:xfrm>
          <a:off x="690665" y="2144033"/>
          <a:ext cx="4484448" cy="4401058"/>
        </p:xfrm>
        <a:graphic>
          <a:graphicData uri="http://schemas.openxmlformats.org/drawingml/2006/table">
            <a:tbl>
              <a:tblPr firstRow="1" firstCol="1" bandRow="1"/>
              <a:tblGrid>
                <a:gridCol w="269942">
                  <a:extLst>
                    <a:ext uri="{9D8B030D-6E8A-4147-A177-3AD203B41FA5}">
                      <a16:colId xmlns:a16="http://schemas.microsoft.com/office/drawing/2014/main" val="4217936463"/>
                    </a:ext>
                  </a:extLst>
                </a:gridCol>
                <a:gridCol w="3570069">
                  <a:extLst>
                    <a:ext uri="{9D8B030D-6E8A-4147-A177-3AD203B41FA5}">
                      <a16:colId xmlns:a16="http://schemas.microsoft.com/office/drawing/2014/main" val="440419368"/>
                    </a:ext>
                  </a:extLst>
                </a:gridCol>
                <a:gridCol w="644437">
                  <a:extLst>
                    <a:ext uri="{9D8B030D-6E8A-4147-A177-3AD203B41FA5}">
                      <a16:colId xmlns:a16="http://schemas.microsoft.com/office/drawing/2014/main" val="1827607786"/>
                    </a:ext>
                  </a:extLst>
                </a:gridCol>
              </a:tblGrid>
              <a:tr h="53508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Итого,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руб./мес.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581648"/>
                  </a:ext>
                </a:extLst>
              </a:tr>
              <a:tr h="144651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Производственные затраты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236365"/>
                  </a:ext>
                </a:extLst>
              </a:tr>
              <a:tr h="14465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Транспортные расходы для производства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665968"/>
                  </a:ext>
                </a:extLst>
              </a:tr>
              <a:tr h="14465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Аренда производственных площадей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33550"/>
                  </a:ext>
                </a:extLst>
              </a:tr>
              <a:tr h="29646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Коммунальные платежи по производственным помещениям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832524"/>
                  </a:ext>
                </a:extLst>
              </a:tr>
              <a:tr h="144651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Административные затраты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745261"/>
                  </a:ext>
                </a:extLst>
              </a:tr>
              <a:tr h="133777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Заработная плата персонала: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1.1.Директор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1.2.Бухгалтер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1.3.Цех по разведению креветок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1.5.Уборщица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1.6.Заведущий складом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280 000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978938"/>
                  </a:ext>
                </a:extLst>
              </a:tr>
              <a:tr h="14465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Канцелярские товары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31350"/>
                  </a:ext>
                </a:extLst>
              </a:tr>
              <a:tr h="14465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Услуги банка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750753"/>
                  </a:ext>
                </a:extLst>
              </a:tr>
              <a:tr h="14465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Услуги прочих сторонних организаций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479353"/>
                  </a:ext>
                </a:extLst>
              </a:tr>
              <a:tr h="14465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Налоговые выплаты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415639"/>
                  </a:ext>
                </a:extLst>
              </a:tr>
              <a:tr h="14465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Реклама, продвижение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63 000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07841"/>
                  </a:ext>
                </a:extLst>
              </a:tr>
              <a:tr h="14465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264 000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781155"/>
                  </a:ext>
                </a:extLst>
              </a:tr>
              <a:tr h="14465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818 000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1" marR="66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407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94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5F0B9-C0D0-4B22-B265-1626DC814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Прогноз дохода от реализации бизнес-проекта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185D9E6-2784-4E62-B2A7-820BF1EF21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077833"/>
              </p:ext>
            </p:extLst>
          </p:nvPr>
        </p:nvGraphicFramePr>
        <p:xfrm>
          <a:off x="723170" y="1786445"/>
          <a:ext cx="3265170" cy="2620186"/>
        </p:xfrm>
        <a:graphic>
          <a:graphicData uri="http://schemas.openxmlformats.org/drawingml/2006/table">
            <a:tbl>
              <a:tblPr firstRow="1" firstCol="1" bandRow="1"/>
              <a:tblGrid>
                <a:gridCol w="241533">
                  <a:extLst>
                    <a:ext uri="{9D8B030D-6E8A-4147-A177-3AD203B41FA5}">
                      <a16:colId xmlns:a16="http://schemas.microsoft.com/office/drawing/2014/main" val="3911187933"/>
                    </a:ext>
                  </a:extLst>
                </a:gridCol>
                <a:gridCol w="1084414">
                  <a:extLst>
                    <a:ext uri="{9D8B030D-6E8A-4147-A177-3AD203B41FA5}">
                      <a16:colId xmlns:a16="http://schemas.microsoft.com/office/drawing/2014/main" val="3689125410"/>
                    </a:ext>
                  </a:extLst>
                </a:gridCol>
                <a:gridCol w="1377634">
                  <a:extLst>
                    <a:ext uri="{9D8B030D-6E8A-4147-A177-3AD203B41FA5}">
                      <a16:colId xmlns:a16="http://schemas.microsoft.com/office/drawing/2014/main" val="1751815505"/>
                    </a:ext>
                  </a:extLst>
                </a:gridCol>
                <a:gridCol w="561589">
                  <a:extLst>
                    <a:ext uri="{9D8B030D-6E8A-4147-A177-3AD203B41FA5}">
                      <a16:colId xmlns:a16="http://schemas.microsoft.com/office/drawing/2014/main" val="462736440"/>
                    </a:ext>
                  </a:extLst>
                </a:gridCol>
              </a:tblGrid>
              <a:tr h="127226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Себестоимость: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Инвестиц.+Прям.+Косв. затраты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(на кг. продукции)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продажи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979883"/>
                  </a:ext>
                </a:extLst>
              </a:tr>
              <a:tr h="48749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Тигровые креветки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94095"/>
                  </a:ext>
                </a:extLst>
              </a:tr>
              <a:tr h="48749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Королевские креветки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996480"/>
                  </a:ext>
                </a:extLst>
              </a:tr>
              <a:tr h="372935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29064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6A183407-D016-4973-99FA-6B70B281C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69660" y="-14353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C98D580-A880-4F99-9693-3684A45AD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501570"/>
              </p:ext>
            </p:extLst>
          </p:nvPr>
        </p:nvGraphicFramePr>
        <p:xfrm>
          <a:off x="4075889" y="1786444"/>
          <a:ext cx="7772399" cy="2652190"/>
        </p:xfrm>
        <a:graphic>
          <a:graphicData uri="http://schemas.openxmlformats.org/drawingml/2006/table">
            <a:tbl>
              <a:tblPr/>
              <a:tblGrid>
                <a:gridCol w="730293">
                  <a:extLst>
                    <a:ext uri="{9D8B030D-6E8A-4147-A177-3AD203B41FA5}">
                      <a16:colId xmlns:a16="http://schemas.microsoft.com/office/drawing/2014/main" val="1457787874"/>
                    </a:ext>
                  </a:extLst>
                </a:gridCol>
                <a:gridCol w="698995">
                  <a:extLst>
                    <a:ext uri="{9D8B030D-6E8A-4147-A177-3AD203B41FA5}">
                      <a16:colId xmlns:a16="http://schemas.microsoft.com/office/drawing/2014/main" val="216069192"/>
                    </a:ext>
                  </a:extLst>
                </a:gridCol>
                <a:gridCol w="646831">
                  <a:extLst>
                    <a:ext uri="{9D8B030D-6E8A-4147-A177-3AD203B41FA5}">
                      <a16:colId xmlns:a16="http://schemas.microsoft.com/office/drawing/2014/main" val="1634648906"/>
                    </a:ext>
                  </a:extLst>
                </a:gridCol>
                <a:gridCol w="281684">
                  <a:extLst>
                    <a:ext uri="{9D8B030D-6E8A-4147-A177-3AD203B41FA5}">
                      <a16:colId xmlns:a16="http://schemas.microsoft.com/office/drawing/2014/main" val="2695136378"/>
                    </a:ext>
                  </a:extLst>
                </a:gridCol>
                <a:gridCol w="281684">
                  <a:extLst>
                    <a:ext uri="{9D8B030D-6E8A-4147-A177-3AD203B41FA5}">
                      <a16:colId xmlns:a16="http://schemas.microsoft.com/office/drawing/2014/main" val="31925152"/>
                    </a:ext>
                  </a:extLst>
                </a:gridCol>
                <a:gridCol w="354713">
                  <a:extLst>
                    <a:ext uri="{9D8B030D-6E8A-4147-A177-3AD203B41FA5}">
                      <a16:colId xmlns:a16="http://schemas.microsoft.com/office/drawing/2014/main" val="2167542767"/>
                    </a:ext>
                  </a:extLst>
                </a:gridCol>
                <a:gridCol w="406877">
                  <a:extLst>
                    <a:ext uri="{9D8B030D-6E8A-4147-A177-3AD203B41FA5}">
                      <a16:colId xmlns:a16="http://schemas.microsoft.com/office/drawing/2014/main" val="2351255983"/>
                    </a:ext>
                  </a:extLst>
                </a:gridCol>
                <a:gridCol w="406877">
                  <a:extLst>
                    <a:ext uri="{9D8B030D-6E8A-4147-A177-3AD203B41FA5}">
                      <a16:colId xmlns:a16="http://schemas.microsoft.com/office/drawing/2014/main" val="628006904"/>
                    </a:ext>
                  </a:extLst>
                </a:gridCol>
                <a:gridCol w="459041">
                  <a:extLst>
                    <a:ext uri="{9D8B030D-6E8A-4147-A177-3AD203B41FA5}">
                      <a16:colId xmlns:a16="http://schemas.microsoft.com/office/drawing/2014/main" val="155858113"/>
                    </a:ext>
                  </a:extLst>
                </a:gridCol>
                <a:gridCol w="500772">
                  <a:extLst>
                    <a:ext uri="{9D8B030D-6E8A-4147-A177-3AD203B41FA5}">
                      <a16:colId xmlns:a16="http://schemas.microsoft.com/office/drawing/2014/main" val="512632910"/>
                    </a:ext>
                  </a:extLst>
                </a:gridCol>
                <a:gridCol w="500772">
                  <a:extLst>
                    <a:ext uri="{9D8B030D-6E8A-4147-A177-3AD203B41FA5}">
                      <a16:colId xmlns:a16="http://schemas.microsoft.com/office/drawing/2014/main" val="2908846487"/>
                    </a:ext>
                  </a:extLst>
                </a:gridCol>
                <a:gridCol w="500772">
                  <a:extLst>
                    <a:ext uri="{9D8B030D-6E8A-4147-A177-3AD203B41FA5}">
                      <a16:colId xmlns:a16="http://schemas.microsoft.com/office/drawing/2014/main" val="4209903821"/>
                    </a:ext>
                  </a:extLst>
                </a:gridCol>
                <a:gridCol w="500772">
                  <a:extLst>
                    <a:ext uri="{9D8B030D-6E8A-4147-A177-3AD203B41FA5}">
                      <a16:colId xmlns:a16="http://schemas.microsoft.com/office/drawing/2014/main" val="1117952901"/>
                    </a:ext>
                  </a:extLst>
                </a:gridCol>
                <a:gridCol w="500772">
                  <a:extLst>
                    <a:ext uri="{9D8B030D-6E8A-4147-A177-3AD203B41FA5}">
                      <a16:colId xmlns:a16="http://schemas.microsoft.com/office/drawing/2014/main" val="3264568625"/>
                    </a:ext>
                  </a:extLst>
                </a:gridCol>
                <a:gridCol w="500772">
                  <a:extLst>
                    <a:ext uri="{9D8B030D-6E8A-4147-A177-3AD203B41FA5}">
                      <a16:colId xmlns:a16="http://schemas.microsoft.com/office/drawing/2014/main" val="1711464782"/>
                    </a:ext>
                  </a:extLst>
                </a:gridCol>
                <a:gridCol w="500772">
                  <a:extLst>
                    <a:ext uri="{9D8B030D-6E8A-4147-A177-3AD203B41FA5}">
                      <a16:colId xmlns:a16="http://schemas.microsoft.com/office/drawing/2014/main" val="268326344"/>
                    </a:ext>
                  </a:extLst>
                </a:gridCol>
              </a:tblGrid>
              <a:tr h="361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Ед.изм.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мес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мес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мес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мес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мес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мес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мес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мес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мес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мес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мес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год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634255"/>
                  </a:ext>
                </a:extLst>
              </a:tr>
              <a:tr h="3112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Тигровая креветка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466161"/>
                  </a:ext>
                </a:extLst>
              </a:tr>
              <a:tr h="515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Цена, 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388141"/>
                  </a:ext>
                </a:extLst>
              </a:tr>
              <a:tr h="302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Сумма, 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3960000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889683"/>
                  </a:ext>
                </a:extLst>
              </a:tr>
              <a:tr h="3112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Королевская креветка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177792"/>
                  </a:ext>
                </a:extLst>
              </a:tr>
              <a:tr h="515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Цена, 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684997"/>
                  </a:ext>
                </a:extLst>
              </a:tr>
              <a:tr h="302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Сумма, 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2940000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505564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9B66D62-8DCC-48A5-8458-4F8BCF3BE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049101"/>
              </p:ext>
            </p:extLst>
          </p:nvPr>
        </p:nvGraphicFramePr>
        <p:xfrm>
          <a:off x="723170" y="4511032"/>
          <a:ext cx="11125119" cy="1325562"/>
        </p:xfrm>
        <a:graphic>
          <a:graphicData uri="http://schemas.openxmlformats.org/drawingml/2006/table">
            <a:tbl>
              <a:tblPr/>
              <a:tblGrid>
                <a:gridCol w="1270405">
                  <a:extLst>
                    <a:ext uri="{9D8B030D-6E8A-4147-A177-3AD203B41FA5}">
                      <a16:colId xmlns:a16="http://schemas.microsoft.com/office/drawing/2014/main" val="202245579"/>
                    </a:ext>
                  </a:extLst>
                </a:gridCol>
                <a:gridCol w="1215959">
                  <a:extLst>
                    <a:ext uri="{9D8B030D-6E8A-4147-A177-3AD203B41FA5}">
                      <a16:colId xmlns:a16="http://schemas.microsoft.com/office/drawing/2014/main" val="2285774068"/>
                    </a:ext>
                  </a:extLst>
                </a:gridCol>
                <a:gridCol w="1125215">
                  <a:extLst>
                    <a:ext uri="{9D8B030D-6E8A-4147-A177-3AD203B41FA5}">
                      <a16:colId xmlns:a16="http://schemas.microsoft.com/office/drawing/2014/main" val="3204909090"/>
                    </a:ext>
                  </a:extLst>
                </a:gridCol>
                <a:gridCol w="326676">
                  <a:extLst>
                    <a:ext uri="{9D8B030D-6E8A-4147-A177-3AD203B41FA5}">
                      <a16:colId xmlns:a16="http://schemas.microsoft.com/office/drawing/2014/main" val="4267043047"/>
                    </a:ext>
                  </a:extLst>
                </a:gridCol>
                <a:gridCol w="490013">
                  <a:extLst>
                    <a:ext uri="{9D8B030D-6E8A-4147-A177-3AD203B41FA5}">
                      <a16:colId xmlns:a16="http://schemas.microsoft.com/office/drawing/2014/main" val="1544263016"/>
                    </a:ext>
                  </a:extLst>
                </a:gridCol>
                <a:gridCol w="471865">
                  <a:extLst>
                    <a:ext uri="{9D8B030D-6E8A-4147-A177-3AD203B41FA5}">
                      <a16:colId xmlns:a16="http://schemas.microsoft.com/office/drawing/2014/main" val="435869955"/>
                    </a:ext>
                  </a:extLst>
                </a:gridCol>
                <a:gridCol w="617054">
                  <a:extLst>
                    <a:ext uri="{9D8B030D-6E8A-4147-A177-3AD203B41FA5}">
                      <a16:colId xmlns:a16="http://schemas.microsoft.com/office/drawing/2014/main" val="1181294202"/>
                    </a:ext>
                  </a:extLst>
                </a:gridCol>
                <a:gridCol w="707797">
                  <a:extLst>
                    <a:ext uri="{9D8B030D-6E8A-4147-A177-3AD203B41FA5}">
                      <a16:colId xmlns:a16="http://schemas.microsoft.com/office/drawing/2014/main" val="3803688761"/>
                    </a:ext>
                  </a:extLst>
                </a:gridCol>
                <a:gridCol w="617054">
                  <a:extLst>
                    <a:ext uri="{9D8B030D-6E8A-4147-A177-3AD203B41FA5}">
                      <a16:colId xmlns:a16="http://schemas.microsoft.com/office/drawing/2014/main" val="2258569189"/>
                    </a:ext>
                  </a:extLst>
                </a:gridCol>
                <a:gridCol w="798541">
                  <a:extLst>
                    <a:ext uri="{9D8B030D-6E8A-4147-A177-3AD203B41FA5}">
                      <a16:colId xmlns:a16="http://schemas.microsoft.com/office/drawing/2014/main" val="1440839713"/>
                    </a:ext>
                  </a:extLst>
                </a:gridCol>
                <a:gridCol w="871135">
                  <a:extLst>
                    <a:ext uri="{9D8B030D-6E8A-4147-A177-3AD203B41FA5}">
                      <a16:colId xmlns:a16="http://schemas.microsoft.com/office/drawing/2014/main" val="16721924"/>
                    </a:ext>
                  </a:extLst>
                </a:gridCol>
                <a:gridCol w="871135">
                  <a:extLst>
                    <a:ext uri="{9D8B030D-6E8A-4147-A177-3AD203B41FA5}">
                      <a16:colId xmlns:a16="http://schemas.microsoft.com/office/drawing/2014/main" val="3341750678"/>
                    </a:ext>
                  </a:extLst>
                </a:gridCol>
                <a:gridCol w="871135">
                  <a:extLst>
                    <a:ext uri="{9D8B030D-6E8A-4147-A177-3AD203B41FA5}">
                      <a16:colId xmlns:a16="http://schemas.microsoft.com/office/drawing/2014/main" val="761606635"/>
                    </a:ext>
                  </a:extLst>
                </a:gridCol>
                <a:gridCol w="871135">
                  <a:extLst>
                    <a:ext uri="{9D8B030D-6E8A-4147-A177-3AD203B41FA5}">
                      <a16:colId xmlns:a16="http://schemas.microsoft.com/office/drawing/2014/main" val="3979762878"/>
                    </a:ext>
                  </a:extLst>
                </a:gridCol>
              </a:tblGrid>
              <a:tr h="441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Месяц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383848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1060000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779911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779911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779911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779911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779911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779911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5739466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325214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6 900 000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2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52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92D2F-9F14-4AA7-A6B5-59A05927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Организационно-правовая форма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3934217-EE9B-40BC-A7D4-DC26DA741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772804"/>
              </p:ext>
            </p:extLst>
          </p:nvPr>
        </p:nvGraphicFramePr>
        <p:xfrm>
          <a:off x="838200" y="1877437"/>
          <a:ext cx="5257801" cy="4202347"/>
        </p:xfrm>
        <a:graphic>
          <a:graphicData uri="http://schemas.openxmlformats.org/drawingml/2006/table">
            <a:tbl>
              <a:tblPr firstRow="1" firstCol="1" bandRow="1"/>
              <a:tblGrid>
                <a:gridCol w="2070370">
                  <a:extLst>
                    <a:ext uri="{9D8B030D-6E8A-4147-A177-3AD203B41FA5}">
                      <a16:colId xmlns:a16="http://schemas.microsoft.com/office/drawing/2014/main" val="1090669887"/>
                    </a:ext>
                  </a:extLst>
                </a:gridCol>
                <a:gridCol w="3187431">
                  <a:extLst>
                    <a:ext uri="{9D8B030D-6E8A-4147-A177-3AD203B41FA5}">
                      <a16:colId xmlns:a16="http://schemas.microsoft.com/office/drawing/2014/main" val="121503920"/>
                    </a:ext>
                  </a:extLst>
                </a:gridCol>
              </a:tblGrid>
              <a:tr h="1200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Организационно-правовая форма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предполагаемого предприятия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57022"/>
                  </a:ext>
                </a:extLst>
              </a:tr>
              <a:tr h="3002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448310" algn="l"/>
                        </a:tabLs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Индивидуальный предприниматель (ИП)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  <a:tabLst>
                          <a:tab pos="44831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упрощённая процедура регистрации;</a:t>
                      </a:r>
                      <a:endParaRPr lang="ru-RU" sz="1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  <a:tabLst>
                          <a:tab pos="44831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упрощённое налогообложение;</a:t>
                      </a:r>
                      <a:endParaRPr lang="ru-RU" sz="1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  <a:tabLst>
                          <a:tab pos="44831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затраты на регистрацию;</a:t>
                      </a:r>
                      <a:endParaRPr lang="ru-RU" sz="1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  <a:tabLst>
                          <a:tab pos="44831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простая процедуры ликвидации предприятия;</a:t>
                      </a:r>
                      <a:endParaRPr lang="ru-RU" sz="1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  <a:tabLst>
                          <a:tab pos="44831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свободное распоряжение выручкой.</a:t>
                      </a:r>
                      <a:endParaRPr lang="ru-RU" sz="1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51770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3690DF7-2A47-48FC-AEA0-6838197DC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88777"/>
              </p:ext>
            </p:extLst>
          </p:nvPr>
        </p:nvGraphicFramePr>
        <p:xfrm>
          <a:off x="6352162" y="1877439"/>
          <a:ext cx="5126476" cy="4202348"/>
        </p:xfrm>
        <a:graphic>
          <a:graphicData uri="http://schemas.openxmlformats.org/drawingml/2006/table">
            <a:tbl>
              <a:tblPr firstRow="1" firstCol="1" bandRow="1"/>
              <a:tblGrid>
                <a:gridCol w="2120629">
                  <a:extLst>
                    <a:ext uri="{9D8B030D-6E8A-4147-A177-3AD203B41FA5}">
                      <a16:colId xmlns:a16="http://schemas.microsoft.com/office/drawing/2014/main" val="1458985905"/>
                    </a:ext>
                  </a:extLst>
                </a:gridCol>
                <a:gridCol w="3005847">
                  <a:extLst>
                    <a:ext uri="{9D8B030D-6E8A-4147-A177-3AD203B41FA5}">
                      <a16:colId xmlns:a16="http://schemas.microsoft.com/office/drawing/2014/main" val="1491012340"/>
                    </a:ext>
                  </a:extLst>
                </a:gridCol>
              </a:tblGrid>
              <a:tr h="1146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Налоговые режимы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924423"/>
                  </a:ext>
                </a:extLst>
              </a:tr>
              <a:tr h="3055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448310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Упрощенная система налогообложения (УСН)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448310" algn="l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(6 900 000*6%)-150 000 = 264 000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84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56430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891</Words>
  <Application>Microsoft Office PowerPoint</Application>
  <PresentationFormat>Широкоэкранный</PresentationFormat>
  <Paragraphs>342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Modern Love</vt:lpstr>
      <vt:lpstr>The Hand</vt:lpstr>
      <vt:lpstr>Times New Roman</vt:lpstr>
      <vt:lpstr>Wingdings</vt:lpstr>
      <vt:lpstr>SketchyVTI</vt:lpstr>
      <vt:lpstr>Креветочная ферма</vt:lpstr>
      <vt:lpstr>Креветочная ферма</vt:lpstr>
      <vt:lpstr>План маркетинга</vt:lpstr>
      <vt:lpstr>SWOT-анализ, потребители и конкуренты</vt:lpstr>
      <vt:lpstr>План рекламных мероприятий </vt:lpstr>
      <vt:lpstr>Логотип и слоган</vt:lpstr>
      <vt:lpstr>Информация по затратам предприятия</vt:lpstr>
      <vt:lpstr>Прогноз дохода от реализации бизнес-проекта</vt:lpstr>
      <vt:lpstr>Организационно-правовая форма</vt:lpstr>
      <vt:lpstr>Основные финансовые показатели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Креветочная ферма</dc:title>
  <dc:creator>12004</dc:creator>
  <cp:lastModifiedBy>12004</cp:lastModifiedBy>
  <cp:revision>1</cp:revision>
  <dcterms:created xsi:type="dcterms:W3CDTF">2022-04-20T20:17:55Z</dcterms:created>
  <dcterms:modified xsi:type="dcterms:W3CDTF">2022-04-20T20:52:43Z</dcterms:modified>
</cp:coreProperties>
</file>